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52" r:id="rId1"/>
  </p:sldMasterIdLst>
  <p:notesMasterIdLst>
    <p:notesMasterId r:id="rId23"/>
  </p:notesMasterIdLst>
  <p:sldIdLst>
    <p:sldId id="256" r:id="rId2"/>
    <p:sldId id="257" r:id="rId3"/>
    <p:sldId id="263" r:id="rId4"/>
    <p:sldId id="335" r:id="rId5"/>
    <p:sldId id="320" r:id="rId6"/>
    <p:sldId id="277" r:id="rId7"/>
    <p:sldId id="321" r:id="rId8"/>
    <p:sldId id="323" r:id="rId9"/>
    <p:sldId id="327" r:id="rId10"/>
    <p:sldId id="328" r:id="rId11"/>
    <p:sldId id="326" r:id="rId12"/>
    <p:sldId id="329" r:id="rId13"/>
    <p:sldId id="330" r:id="rId14"/>
    <p:sldId id="331" r:id="rId15"/>
    <p:sldId id="341" r:id="rId16"/>
    <p:sldId id="343" r:id="rId17"/>
    <p:sldId id="344" r:id="rId18"/>
    <p:sldId id="345" r:id="rId19"/>
    <p:sldId id="340" r:id="rId20"/>
    <p:sldId id="336" r:id="rId21"/>
    <p:sldId id="311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464" y="-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pop.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"/>
  <c:chart>
    <c:title>
      <c:tx>
        <c:rich>
          <a:bodyPr/>
          <a:lstStyle/>
          <a:p>
            <a:pPr>
              <a:defRPr lang="pt-BR"/>
            </a:pPr>
            <a:r>
              <a:rPr lang="en-US"/>
              <a:t>Estimativa</a:t>
            </a:r>
            <a:r>
              <a:rPr lang="en-US" baseline="0"/>
              <a:t> p</a:t>
            </a:r>
            <a:r>
              <a:rPr lang="en-US"/>
              <a:t>opulacional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0987858665897644"/>
          <c:y val="0.182450089418076"/>
          <c:w val="0.675825174429229"/>
          <c:h val="0.587064682825803"/>
        </c:manualLayout>
      </c:layout>
      <c:lineChart>
        <c:grouping val="standard"/>
        <c:ser>
          <c:idx val="0"/>
          <c:order val="0"/>
          <c:tx>
            <c:v>População (bilhões de habitantes)</c:v>
          </c:tx>
          <c:marker>
            <c:symbol val="none"/>
          </c:marker>
          <c:cat>
            <c:numRef>
              <c:f>Plan1!$B$1:$B$4</c:f>
              <c:numCache>
                <c:formatCode>General</c:formatCode>
                <c:ptCount val="4"/>
                <c:pt idx="0">
                  <c:v>1915.0</c:v>
                </c:pt>
                <c:pt idx="1">
                  <c:v>1965.0</c:v>
                </c:pt>
                <c:pt idx="2">
                  <c:v>2015.0</c:v>
                </c:pt>
                <c:pt idx="3">
                  <c:v>2065.0</c:v>
                </c:pt>
              </c:numCache>
            </c:numRef>
          </c:cat>
          <c:val>
            <c:numRef>
              <c:f>Plan1!$A$1:$A$4</c:f>
              <c:numCache>
                <c:formatCode>General</c:formatCode>
                <c:ptCount val="4"/>
                <c:pt idx="0">
                  <c:v>1.65</c:v>
                </c:pt>
                <c:pt idx="1">
                  <c:v>3.3</c:v>
                </c:pt>
                <c:pt idx="2">
                  <c:v>7.3</c:v>
                </c:pt>
                <c:pt idx="3">
                  <c:v>10.0</c:v>
                </c:pt>
              </c:numCache>
            </c:numRef>
          </c:val>
        </c:ser>
        <c:dLbls/>
        <c:marker val="1"/>
        <c:axId val="551062184"/>
        <c:axId val="551356728"/>
      </c:lineChart>
      <c:catAx>
        <c:axId val="551062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pt-BR" sz="1100" b="1"/>
            </a:pPr>
            <a:endParaRPr lang="fr-FR"/>
          </a:p>
        </c:txPr>
        <c:crossAx val="551356728"/>
        <c:crosses val="autoZero"/>
        <c:auto val="1"/>
        <c:lblAlgn val="ctr"/>
        <c:lblOffset val="100"/>
      </c:catAx>
      <c:valAx>
        <c:axId val="551356728"/>
        <c:scaling>
          <c:orientation val="minMax"/>
          <c:max val="1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pt-BR" sz="1200"/>
                </a:pPr>
                <a:r>
                  <a:rPr lang="en-US" sz="1200"/>
                  <a:t>População (bilhões de habitantes)</a:t>
                </a:r>
              </a:p>
            </c:rich>
          </c:tx>
          <c:layout>
            <c:manualLayout>
              <c:xMode val="edge"/>
              <c:yMode val="edge"/>
              <c:x val="0.00980603677742506"/>
              <c:y val="0.15075114744554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pt-BR" sz="1200" b="1"/>
            </a:pPr>
            <a:endParaRPr lang="fr-FR"/>
          </a:p>
        </c:txPr>
        <c:crossAx val="551062184"/>
        <c:crosses val="autoZero"/>
        <c:crossBetween val="midCat"/>
        <c:majorUnit val="1.0"/>
      </c:valAx>
      <c:spPr>
        <a:ln>
          <a:solidFill>
            <a:schemeClr val="accent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fr-FR"/>
          </a:p>
        </c:txPr>
      </c:legendEntry>
      <c:layout>
        <c:manualLayout>
          <c:xMode val="edge"/>
          <c:yMode val="edge"/>
          <c:x val="0.793772463432466"/>
          <c:y val="0.208388777731429"/>
          <c:w val="0.193648922291731"/>
          <c:h val="0.519725829856391"/>
        </c:manualLayout>
      </c:layout>
      <c:txPr>
        <a:bodyPr/>
        <a:lstStyle/>
        <a:p>
          <a:pPr>
            <a:defRPr lang="pt-BR" b="1"/>
          </a:pPr>
          <a:endParaRPr lang="fr-FR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0.55975</cdr:x>
      <cdr:y>0.84844</cdr:y>
    </cdr:from>
    <cdr:to>
      <cdr:x>0.77516</cdr:x>
      <cdr:y>0.9792</cdr:y>
    </cdr:to>
    <cdr:sp macro="" textlink="">
      <cdr:nvSpPr>
        <cdr:cNvPr id="2" name="Seta em curva para cima 1"/>
        <cdr:cNvSpPr/>
      </cdr:nvSpPr>
      <cdr:spPr>
        <a:xfrm xmlns:a="http://schemas.openxmlformats.org/drawingml/2006/main">
          <a:off x="3390901" y="2719388"/>
          <a:ext cx="1304923" cy="419101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0.08386</cdr:x>
      <cdr:y>0.8425</cdr:y>
    </cdr:from>
    <cdr:to>
      <cdr:x>0.3239</cdr:x>
      <cdr:y>0.98811</cdr:y>
    </cdr:to>
    <cdr:sp macro="" textlink="">
      <cdr:nvSpPr>
        <cdr:cNvPr id="3" name="Seta em curva para cima 2"/>
        <cdr:cNvSpPr/>
      </cdr:nvSpPr>
      <cdr:spPr>
        <a:xfrm xmlns:a="http://schemas.openxmlformats.org/drawingml/2006/main">
          <a:off x="508000" y="2700340"/>
          <a:ext cx="1454151" cy="466724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0.3239</cdr:x>
      <cdr:y>0.84844</cdr:y>
    </cdr:from>
    <cdr:to>
      <cdr:x>0.55346</cdr:x>
      <cdr:y>0.9792</cdr:y>
    </cdr:to>
    <cdr:sp macro="" textlink="">
      <cdr:nvSpPr>
        <cdr:cNvPr id="4" name="Seta em curva para cima 3"/>
        <cdr:cNvSpPr/>
      </cdr:nvSpPr>
      <cdr:spPr>
        <a:xfrm xmlns:a="http://schemas.openxmlformats.org/drawingml/2006/main">
          <a:off x="1962150" y="2719387"/>
          <a:ext cx="1390651" cy="419101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0.61905</cdr:x>
      <cdr:y>0.88462</cdr:y>
    </cdr:from>
    <cdr:to>
      <cdr:x>0.76999</cdr:x>
      <cdr:y>0.99458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4680520" y="3312368"/>
          <a:ext cx="1141233" cy="411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/>
            <a:t>50 anos</a:t>
          </a:r>
        </a:p>
      </cdr:txBody>
    </cdr:sp>
  </cdr:relSizeAnchor>
  <cdr:relSizeAnchor xmlns:cdr="http://schemas.openxmlformats.org/drawingml/2006/chartDrawing">
    <cdr:from>
      <cdr:x>0.38095</cdr:x>
      <cdr:y>0.88462</cdr:y>
    </cdr:from>
    <cdr:to>
      <cdr:x>0.53189</cdr:x>
      <cdr:y>0.99458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2880320" y="3312368"/>
          <a:ext cx="1141234" cy="411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50 anos</a:t>
          </a:r>
        </a:p>
      </cdr:txBody>
    </cdr:sp>
  </cdr:relSizeAnchor>
  <cdr:relSizeAnchor xmlns:cdr="http://schemas.openxmlformats.org/drawingml/2006/chartDrawing">
    <cdr:from>
      <cdr:x>0.15238</cdr:x>
      <cdr:y>0.88462</cdr:y>
    </cdr:from>
    <cdr:to>
      <cdr:x>0.30332</cdr:x>
      <cdr:y>0.99458</cdr:y>
    </cdr:to>
    <cdr:sp macro="" textlink="">
      <cdr:nvSpPr>
        <cdr:cNvPr id="7" name="CaixaDeTexto 1"/>
        <cdr:cNvSpPr txBox="1"/>
      </cdr:nvSpPr>
      <cdr:spPr>
        <a:xfrm xmlns:a="http://schemas.openxmlformats.org/drawingml/2006/main">
          <a:off x="1152128" y="3312368"/>
          <a:ext cx="1141233" cy="411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dirty="0"/>
            <a:t>50 anos</a:t>
          </a:r>
        </a:p>
      </cdr:txBody>
    </cdr:sp>
  </cdr:relSizeAnchor>
  <cdr:relSizeAnchor xmlns:cdr="http://schemas.openxmlformats.org/drawingml/2006/chartDrawing">
    <cdr:from>
      <cdr:x>0.33028</cdr:x>
      <cdr:y>0.54098</cdr:y>
    </cdr:from>
    <cdr:to>
      <cdr:x>0.48122</cdr:x>
      <cdr:y>0.82627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2592288" y="2376264"/>
          <a:ext cx="1184709" cy="1253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b="1" dirty="0"/>
            <a:t>3,3</a:t>
          </a:r>
        </a:p>
      </cdr:txBody>
    </cdr:sp>
  </cdr:relSizeAnchor>
  <cdr:relSizeAnchor xmlns:cdr="http://schemas.openxmlformats.org/drawingml/2006/chartDrawing">
    <cdr:from>
      <cdr:x>0.52294</cdr:x>
      <cdr:y>0.34426</cdr:y>
    </cdr:from>
    <cdr:to>
      <cdr:x>0.67389</cdr:x>
      <cdr:y>0.62955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4104456" y="1512168"/>
          <a:ext cx="1184788" cy="1253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b="1" dirty="0"/>
            <a:t>7,3</a:t>
          </a:r>
        </a:p>
      </cdr:txBody>
    </cdr:sp>
  </cdr:relSizeAnchor>
  <cdr:relSizeAnchor xmlns:cdr="http://schemas.openxmlformats.org/drawingml/2006/chartDrawing">
    <cdr:from>
      <cdr:x>0.75629</cdr:x>
      <cdr:y>0.17385</cdr:y>
    </cdr:from>
    <cdr:to>
      <cdr:x>0.90723</cdr:x>
      <cdr:y>0.45914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4581526" y="5572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b="1"/>
            <a:t>10,0</a:t>
          </a:r>
        </a:p>
      </cdr:txBody>
    </cdr:sp>
  </cdr:relSizeAnchor>
  <cdr:relSizeAnchor xmlns:cdr="http://schemas.openxmlformats.org/drawingml/2006/chartDrawing">
    <cdr:from>
      <cdr:x>0.11009</cdr:x>
      <cdr:y>0.65574</cdr:y>
    </cdr:from>
    <cdr:to>
      <cdr:x>0.22659</cdr:x>
      <cdr:y>0.86391</cdr:y>
    </cdr:to>
    <cdr:sp macro="" textlink="">
      <cdr:nvSpPr>
        <cdr:cNvPr id="11" name="CaixaDeTexto 10"/>
        <cdr:cNvSpPr txBox="1"/>
      </cdr:nvSpPr>
      <cdr:spPr>
        <a:xfrm xmlns:a="http://schemas.openxmlformats.org/drawingml/2006/main">
          <a:off x="864096" y="2880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200" b="1" dirty="0" smtClean="0"/>
            <a:t>1,6</a:t>
          </a:r>
          <a:endParaRPr lang="pt-BR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9B308-9AA7-4943-82C7-5A821991CB4D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0FF0D-50F6-4FBC-9EA4-013642706FB0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186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FF0D-50F6-4FBC-9EA4-013642706FB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076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0FF0D-50F6-4FBC-9EA4-013642706FB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478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D86BB3-C9CC-459E-9653-540276A539B9}" type="datetimeFigureOut">
              <a:rPr lang="pt-BR" smtClean="0"/>
              <a:pPr/>
              <a:t>21/12/15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CD5A3F-090E-4457-94CF-0260C67193F4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6856928" cy="2301240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</a:rPr>
              <a:t>OCEANOS</a:t>
            </a:r>
            <a:br>
              <a:rPr lang="pt-BR" sz="480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4800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sz="4800" dirty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3600" dirty="0" smtClean="0">
                <a:ln w="5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</a:rPr>
              <a:t>A Nova fronteira humana</a:t>
            </a:r>
            <a:endParaRPr lang="pt-BR" sz="4800" dirty="0">
              <a:ln w="5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194421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Calibri" panose="020F0502020204030204" pitchFamily="34" charset="0"/>
              </a:rPr>
              <a:t>Universidade do Estado do Rio de Janeiro</a:t>
            </a:r>
          </a:p>
          <a:p>
            <a:pPr algn="ctr"/>
            <a:endParaRPr lang="pt-BR" sz="2800" dirty="0" smtClean="0">
              <a:latin typeface="Calibri" panose="020F0502020204030204" pitchFamily="34" charset="0"/>
            </a:endParaRPr>
          </a:p>
          <a:p>
            <a:pPr algn="ctr"/>
            <a:r>
              <a:rPr lang="pt-BR" sz="2800" dirty="0" smtClean="0">
                <a:latin typeface="Calibri" panose="020F0502020204030204" pitchFamily="34" charset="0"/>
              </a:rPr>
              <a:t>					Prof. David Man </a:t>
            </a:r>
            <a:r>
              <a:rPr lang="pt-BR" sz="2800" dirty="0" err="1" smtClean="0">
                <a:latin typeface="Calibri" panose="020F0502020204030204" pitchFamily="34" charset="0"/>
              </a:rPr>
              <a:t>Wai</a:t>
            </a:r>
            <a:r>
              <a:rPr lang="pt-BR" sz="2800" dirty="0" smtClean="0">
                <a:latin typeface="Calibri" panose="020F0502020204030204" pitchFamily="34" charset="0"/>
              </a:rPr>
              <a:t> </a:t>
            </a:r>
            <a:r>
              <a:rPr lang="pt-BR" sz="2800" dirty="0" err="1" smtClean="0">
                <a:latin typeface="Calibri" panose="020F0502020204030204" pitchFamily="34" charset="0"/>
              </a:rPr>
              <a:t>Zee</a:t>
            </a:r>
            <a:endParaRPr lang="pt-BR" sz="28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92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475252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Branqueamento dos Recifes de Corais;</a:t>
            </a:r>
          </a:p>
          <a:p>
            <a:r>
              <a:rPr lang="pt-BR" sz="2800" dirty="0" smtClean="0">
                <a:latin typeface="Calibri" panose="020F0502020204030204" pitchFamily="34" charset="0"/>
              </a:rPr>
              <a:t>Variação da temperatura afeta os organismos que envolvem as estruturas coralíneas.</a:t>
            </a:r>
            <a:endParaRPr lang="pt-BR" sz="2800" dirty="0">
              <a:latin typeface="Calibri" panose="020F050202020403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Redução da biodiversidade marinha</a:t>
            </a:r>
            <a:endParaRPr lang="pt-BR" sz="4400" dirty="0"/>
          </a:p>
        </p:txBody>
      </p:sp>
      <p:pic>
        <p:nvPicPr>
          <p:cNvPr id="5" name="Picture 6" descr="http://www.jobservice.com.br/jobnews/informativo/12/ec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01257"/>
            <a:ext cx="7186818" cy="30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22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7992888" cy="4752528"/>
          </a:xfrm>
        </p:spPr>
        <p:txBody>
          <a:bodyPr>
            <a:normAutofit/>
          </a:bodyPr>
          <a:lstStyle/>
          <a:p>
            <a:pPr lvl="0"/>
            <a:r>
              <a:rPr lang="pt-BR" sz="2800" dirty="0">
                <a:latin typeface="+mj-lt"/>
              </a:rPr>
              <a:t>CO</a:t>
            </a:r>
            <a:r>
              <a:rPr lang="pt-BR" sz="2800" baseline="-25000" dirty="0">
                <a:latin typeface="+mj-lt"/>
              </a:rPr>
              <a:t>2</a:t>
            </a:r>
            <a:r>
              <a:rPr lang="pt-BR" sz="2800" dirty="0">
                <a:latin typeface="+mj-lt"/>
              </a:rPr>
              <a:t> (</a:t>
            </a:r>
            <a:r>
              <a:rPr lang="pt-BR" sz="2800" dirty="0" err="1">
                <a:latin typeface="+mj-lt"/>
              </a:rPr>
              <a:t>atm</a:t>
            </a:r>
            <a:r>
              <a:rPr lang="pt-BR" sz="2800" dirty="0">
                <a:latin typeface="+mj-lt"/>
              </a:rPr>
              <a:t>) ⟺ CO</a:t>
            </a:r>
            <a:r>
              <a:rPr lang="pt-BR" sz="2800" baseline="-25000" dirty="0">
                <a:latin typeface="+mj-lt"/>
              </a:rPr>
              <a:t>2</a:t>
            </a:r>
            <a:r>
              <a:rPr lang="pt-BR" sz="2800" dirty="0">
                <a:latin typeface="+mj-lt"/>
              </a:rPr>
              <a:t> (aq.) + H2O ⟺ H</a:t>
            </a:r>
            <a:r>
              <a:rPr lang="pt-BR" sz="2800" baseline="-25000" dirty="0">
                <a:latin typeface="+mj-lt"/>
              </a:rPr>
              <a:t>2</a:t>
            </a:r>
            <a:r>
              <a:rPr lang="pt-BR" sz="2800" dirty="0">
                <a:latin typeface="+mj-lt"/>
              </a:rPr>
              <a:t>CO</a:t>
            </a:r>
            <a:r>
              <a:rPr lang="pt-BR" sz="2800" baseline="-25000" dirty="0">
                <a:latin typeface="+mj-lt"/>
              </a:rPr>
              <a:t>3</a:t>
            </a:r>
            <a:r>
              <a:rPr lang="pt-BR" sz="2800" dirty="0">
                <a:latin typeface="+mj-lt"/>
              </a:rPr>
              <a:t> ⟺ </a:t>
            </a:r>
            <a:endParaRPr lang="pt-BR" sz="2800" dirty="0" smtClean="0">
              <a:latin typeface="+mj-lt"/>
            </a:endParaRPr>
          </a:p>
          <a:p>
            <a:pPr marL="0" lvl="0" indent="0">
              <a:buNone/>
            </a:pPr>
            <a:r>
              <a:rPr lang="pt-BR" sz="2800" dirty="0"/>
              <a:t>⟺ </a:t>
            </a:r>
            <a:r>
              <a:rPr lang="pt-BR" sz="2800" dirty="0" smtClean="0">
                <a:latin typeface="+mj-lt"/>
              </a:rPr>
              <a:t>H</a:t>
            </a:r>
            <a:r>
              <a:rPr lang="pt-BR" sz="2800" baseline="30000" dirty="0">
                <a:latin typeface="+mj-lt"/>
              </a:rPr>
              <a:t>+</a:t>
            </a:r>
            <a:r>
              <a:rPr lang="pt-BR" sz="2800" dirty="0">
                <a:latin typeface="+mj-lt"/>
              </a:rPr>
              <a:t> + HCO</a:t>
            </a:r>
            <a:r>
              <a:rPr lang="pt-BR" sz="2800" baseline="30000" dirty="0">
                <a:latin typeface="+mj-lt"/>
              </a:rPr>
              <a:t>-</a:t>
            </a:r>
            <a:r>
              <a:rPr lang="pt-BR" sz="2800" baseline="-25000" dirty="0">
                <a:latin typeface="+mj-lt"/>
              </a:rPr>
              <a:t>3</a:t>
            </a:r>
            <a:r>
              <a:rPr lang="pt-BR" sz="2800" dirty="0">
                <a:latin typeface="+mj-lt"/>
              </a:rPr>
              <a:t> ⟺ 2H</a:t>
            </a:r>
            <a:r>
              <a:rPr lang="pt-BR" sz="2800" baseline="30000" dirty="0">
                <a:latin typeface="+mj-lt"/>
              </a:rPr>
              <a:t>+</a:t>
            </a:r>
            <a:r>
              <a:rPr lang="pt-BR" sz="2800" dirty="0">
                <a:latin typeface="+mj-lt"/>
              </a:rPr>
              <a:t> +</a:t>
            </a:r>
            <a:r>
              <a:rPr lang="pt-BR" sz="2800" dirty="0" smtClean="0">
                <a:latin typeface="+mj-lt"/>
              </a:rPr>
              <a:t>CO</a:t>
            </a:r>
            <a:r>
              <a:rPr lang="pt-BR" sz="2800" baseline="30000" dirty="0" smtClean="0">
                <a:latin typeface="+mj-lt"/>
              </a:rPr>
              <a:t>2-</a:t>
            </a:r>
            <a:r>
              <a:rPr lang="pt-BR" sz="2800" baseline="-25000" dirty="0" smtClean="0">
                <a:latin typeface="+mj-lt"/>
              </a:rPr>
              <a:t>3</a:t>
            </a:r>
          </a:p>
          <a:p>
            <a:pPr lvl="0"/>
            <a:endParaRPr lang="pt-BR" sz="1200" dirty="0">
              <a:latin typeface="+mj-lt"/>
            </a:endParaRPr>
          </a:p>
          <a:p>
            <a:pPr lvl="0"/>
            <a:r>
              <a:rPr lang="pt-BR" sz="2800" dirty="0" smtClean="0">
                <a:latin typeface="+mj-lt"/>
              </a:rPr>
              <a:t>Ca</a:t>
            </a:r>
            <a:r>
              <a:rPr lang="pt-BR" sz="2800" baseline="30000" dirty="0" smtClean="0">
                <a:latin typeface="+mj-lt"/>
              </a:rPr>
              <a:t>2</a:t>
            </a:r>
            <a:r>
              <a:rPr lang="pt-BR" sz="2800" baseline="30000" dirty="0">
                <a:latin typeface="+mj-lt"/>
              </a:rPr>
              <a:t>+</a:t>
            </a:r>
            <a:r>
              <a:rPr lang="pt-BR" sz="2800" dirty="0">
                <a:latin typeface="+mj-lt"/>
              </a:rPr>
              <a:t> + CO</a:t>
            </a:r>
            <a:r>
              <a:rPr lang="pt-BR" sz="2800" baseline="30000" dirty="0">
                <a:latin typeface="+mj-lt"/>
              </a:rPr>
              <a:t>2-</a:t>
            </a:r>
            <a:r>
              <a:rPr lang="pt-BR" sz="2800" baseline="-25000" dirty="0">
                <a:latin typeface="+mj-lt"/>
              </a:rPr>
              <a:t>3</a:t>
            </a:r>
            <a:r>
              <a:rPr lang="pt-BR" sz="2800" dirty="0">
                <a:latin typeface="+mj-lt"/>
              </a:rPr>
              <a:t> ⟺ CaCO</a:t>
            </a:r>
            <a:r>
              <a:rPr lang="pt-BR" sz="2800" baseline="-25000" dirty="0">
                <a:latin typeface="+mj-lt"/>
              </a:rPr>
              <a:t>3</a:t>
            </a:r>
            <a:endParaRPr lang="pt-BR" sz="2800" dirty="0">
              <a:latin typeface="+mj-lt"/>
            </a:endParaRPr>
          </a:p>
          <a:p>
            <a:pPr lvl="0"/>
            <a:endParaRPr lang="pt-BR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Acidificação dos oceanos</a:t>
            </a:r>
            <a:endParaRPr lang="pt-BR" sz="4400" dirty="0"/>
          </a:p>
        </p:txBody>
      </p:sp>
      <p:pic>
        <p:nvPicPr>
          <p:cNvPr id="7170" name="Picture 2" descr="http://www.fragmaq.com.br/wp-content/uploads/2014/02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696744" cy="310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66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475252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Orgânicos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Calibri" panose="020F0502020204030204" pitchFamily="34" charset="0"/>
              </a:rPr>
              <a:t>Zonas mortas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latin typeface="Calibri" panose="020F0502020204030204" pitchFamily="34" charset="0"/>
              </a:rPr>
              <a:t>Eutrofização </a:t>
            </a:r>
          </a:p>
          <a:p>
            <a:pPr marL="0" indent="0">
              <a:buNone/>
            </a:pPr>
            <a:r>
              <a:rPr lang="pt-BR" sz="2800" dirty="0" smtClean="0">
                <a:latin typeface="Calibri" panose="020F0502020204030204" pitchFamily="34" charset="0"/>
              </a:rPr>
              <a:t> </a:t>
            </a:r>
            <a:endParaRPr lang="pt-BR" sz="2800" dirty="0">
              <a:latin typeface="Calibri" panose="020F050202020403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Lançamento de resíduos</a:t>
            </a:r>
            <a:endParaRPr lang="pt-BR" sz="4400" dirty="0"/>
          </a:p>
        </p:txBody>
      </p:sp>
      <p:pic>
        <p:nvPicPr>
          <p:cNvPr id="2052" name="Picture 4" descr="https://descobrindoomar.files.wordpress.com/2012/09/image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139" y="1926473"/>
            <a:ext cx="5177036" cy="453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82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475252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Químicos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Lançamento de resíduos</a:t>
            </a:r>
            <a:endParaRPr lang="pt-BR" sz="4400" dirty="0"/>
          </a:p>
        </p:txBody>
      </p:sp>
      <p:pic>
        <p:nvPicPr>
          <p:cNvPr id="12290" name="Picture 2" descr="http://veja.abril.com.br/assets/pictures/57388/chevron-vazamento-oleo-rio-de-janeiro-20111121-03-size-598.jpg?13219904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632450" cy="385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57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475252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Sólidos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Calibri" panose="020F0502020204030204" pitchFamily="34" charset="0"/>
              </a:rPr>
              <a:t>Plásticos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Calibri" panose="020F0502020204030204" pitchFamily="34" charset="0"/>
              </a:rPr>
              <a:t>Lixo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Lançamento de resíduos</a:t>
            </a:r>
            <a:endParaRPr lang="pt-BR" sz="4400" dirty="0"/>
          </a:p>
        </p:txBody>
      </p:sp>
      <p:pic>
        <p:nvPicPr>
          <p:cNvPr id="1026" name="Picture 2" descr="Mapa ilustrado do Oceano Pacífico ilustra correntes e três áreas contendo lixo (Noaa/NO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41948"/>
            <a:ext cx="6075040" cy="44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38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676456" cy="4896544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Estima-se que a cada segundo 150 garrafas pet de diferentes tamanhos são lançados ao mar;</a:t>
            </a:r>
          </a:p>
          <a:p>
            <a:r>
              <a:rPr lang="pt-BR" sz="2800" dirty="0" smtClean="0">
                <a:latin typeface="Calibri" panose="020F0502020204030204" pitchFamily="34" charset="0"/>
              </a:rPr>
              <a:t>Entre 5 e 12 milhões de toneladas de plástico são jogadas nos oceanos por ano (Science, 2010).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Estudo de caso: Plástico nos oceanos</a:t>
            </a:r>
            <a:endParaRPr lang="pt-BR" sz="4400" dirty="0"/>
          </a:p>
        </p:txBody>
      </p:sp>
      <p:pic>
        <p:nvPicPr>
          <p:cNvPr id="3074" name="Picture 2" descr="Mar plastifi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68407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82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676456" cy="4896544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É o pior </a:t>
            </a:r>
            <a:r>
              <a:rPr lang="pt-BR" sz="2800" dirty="0">
                <a:latin typeface="Calibri" panose="020F0502020204030204" pitchFamily="34" charset="0"/>
              </a:rPr>
              <a:t>tipo de resíduo que pode ser lançado no mar pois tem uma vida útil de 450 </a:t>
            </a:r>
            <a:r>
              <a:rPr lang="pt-BR" sz="2800" dirty="0" smtClean="0">
                <a:latin typeface="Calibri" panose="020F0502020204030204" pitchFamily="34" charset="0"/>
              </a:rPr>
              <a:t>anos (plásticos) </a:t>
            </a:r>
            <a:r>
              <a:rPr lang="pt-BR" sz="2800" dirty="0">
                <a:latin typeface="Calibri" panose="020F0502020204030204" pitchFamily="34" charset="0"/>
              </a:rPr>
              <a:t>e 100 anos </a:t>
            </a:r>
            <a:r>
              <a:rPr lang="pt-BR" sz="2800" dirty="0" smtClean="0">
                <a:latin typeface="Calibri" panose="020F0502020204030204" pitchFamily="34" charset="0"/>
              </a:rPr>
              <a:t>(sacolas plásticas).</a:t>
            </a:r>
          </a:p>
          <a:p>
            <a:endParaRPr lang="pt-BR" sz="2800" dirty="0">
              <a:latin typeface="Calibri" panose="020F050202020403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Estudo de caso: Plástico nos oceanos</a:t>
            </a:r>
            <a:endParaRPr lang="pt-BR" sz="4400" dirty="0"/>
          </a:p>
        </p:txBody>
      </p:sp>
      <p:pic>
        <p:nvPicPr>
          <p:cNvPr id="7170" name="Picture 2" descr="http://varelanoticias.com.br/wp-content/uploads/2013/08/surfe-lixo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74837"/>
            <a:ext cx="6552728" cy="358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92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676456" cy="4896544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Calibri" panose="020F0502020204030204" pitchFamily="34" charset="0"/>
              </a:rPr>
              <a:t>Seu processo de deterioração passa inicialmente por uma fragmentação até se transformar em pequenos pedaços  boiando na coluna </a:t>
            </a:r>
            <a:r>
              <a:rPr lang="pt-BR" sz="2800" dirty="0" smtClean="0">
                <a:latin typeface="Calibri" panose="020F0502020204030204" pitchFamily="34" charset="0"/>
              </a:rPr>
              <a:t>d’água </a:t>
            </a:r>
            <a:endParaRPr lang="pt-BR" sz="2800" dirty="0">
              <a:latin typeface="Calibri" panose="020F050202020403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Estudo de caso: Plástico nos oceanos</a:t>
            </a:r>
            <a:endParaRPr lang="pt-BR" sz="4400" dirty="0"/>
          </a:p>
        </p:txBody>
      </p:sp>
      <p:pic>
        <p:nvPicPr>
          <p:cNvPr id="6145" name="Picture 1" descr="E:\gar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50" y="3284984"/>
            <a:ext cx="77851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9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676456" cy="4896544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Calibri" panose="020F0502020204030204" pitchFamily="34" charset="0"/>
              </a:rPr>
              <a:t>É</a:t>
            </a:r>
            <a:r>
              <a:rPr lang="pt-BR" sz="2800" dirty="0" smtClean="0">
                <a:latin typeface="Calibri" panose="020F0502020204030204" pitchFamily="34" charset="0"/>
              </a:rPr>
              <a:t> </a:t>
            </a:r>
            <a:r>
              <a:rPr lang="pt-BR" sz="2800" dirty="0">
                <a:latin typeface="Calibri" panose="020F0502020204030204" pitchFamily="34" charset="0"/>
              </a:rPr>
              <a:t>ingerido pelos animais marinhos: aves, tartarugas, mamíferos aquáticos, </a:t>
            </a:r>
            <a:r>
              <a:rPr lang="pt-BR" sz="2800" dirty="0" err="1">
                <a:latin typeface="Calibri" panose="020F0502020204030204" pitchFamily="34" charset="0"/>
              </a:rPr>
              <a:t>zooplâncton</a:t>
            </a:r>
            <a:r>
              <a:rPr lang="pt-BR" sz="28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Estudo de caso: Plástico nos oceanos</a:t>
            </a:r>
            <a:endParaRPr lang="pt-BR" sz="4400" dirty="0"/>
          </a:p>
        </p:txBody>
      </p:sp>
      <p:pic>
        <p:nvPicPr>
          <p:cNvPr id="5122" name="Picture 2" descr="C:\Users\user\Desktop\zooplank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4320"/>
            <a:ext cx="3696117" cy="18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plastico_estomago_aves-450x3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83" y="4581128"/>
            <a:ext cx="3705478" cy="21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tartaru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623" y="4581128"/>
            <a:ext cx="3711746" cy="21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seal-plastic-100713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623" y="2554320"/>
            <a:ext cx="3711746" cy="18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61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475252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Países que mais contribuem com o lançamento de resíduos plásticos: China 1º, Brasil 16º, EUA 20º.</a:t>
            </a:r>
            <a:endParaRPr lang="pt-BR" sz="2800" dirty="0">
              <a:latin typeface="Calibri" panose="020F0502020204030204" pitchFamily="34" charset="0"/>
            </a:endParaRPr>
          </a:p>
          <a:p>
            <a:pPr marL="393192" lvl="1" indent="0">
              <a:buNone/>
            </a:pPr>
            <a:endParaRPr lang="pt-BR" dirty="0" smtClean="0">
              <a:latin typeface="Calibri" panose="020F050202020403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Estudo de caso: Plástico nos oceanos</a:t>
            </a:r>
            <a:endParaRPr lang="pt-BR" sz="4400" dirty="0"/>
          </a:p>
        </p:txBody>
      </p:sp>
      <p:pic>
        <p:nvPicPr>
          <p:cNvPr id="4098" name="Picture 2" descr="http://si.wsj.net/public/resources/images/WO-AV462_OCEANS_9U_20150212130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8608"/>
            <a:ext cx="8247800" cy="38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67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256584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Como estão os oceanos, HOJE?</a:t>
            </a:r>
          </a:p>
          <a:p>
            <a:endParaRPr lang="pt-BR" sz="2800" dirty="0" smtClean="0">
              <a:latin typeface="Calibri" panose="020F0502020204030204" pitchFamily="34" charset="0"/>
            </a:endParaRPr>
          </a:p>
          <a:p>
            <a:endParaRPr lang="pt-BR" sz="2800" dirty="0" smtClean="0">
              <a:latin typeface="Calibri" panose="020F0502020204030204" pitchFamily="34" charset="0"/>
            </a:endParaRPr>
          </a:p>
          <a:p>
            <a:pPr algn="just"/>
            <a:r>
              <a:rPr lang="pt-BR" sz="2800" dirty="0" smtClean="0">
                <a:latin typeface="Calibri" panose="020F0502020204030204" pitchFamily="34" charset="0"/>
              </a:rPr>
              <a:t>AMANHÃ, como estarão: 50 anos?</a:t>
            </a:r>
            <a:endParaRPr lang="pt-BR" sz="2800" dirty="0">
              <a:latin typeface="Calibri" panose="020F0502020204030204" pitchFamily="34" charset="0"/>
            </a:endParaRPr>
          </a:p>
          <a:p>
            <a:endParaRPr lang="pt-BR" sz="2800" dirty="0" smtClean="0">
              <a:latin typeface="Calibri" panose="020F0502020204030204" pitchFamily="34" charset="0"/>
            </a:endParaRPr>
          </a:p>
          <a:p>
            <a:endParaRPr lang="pt-BR" sz="2800" dirty="0">
              <a:latin typeface="Calibri" panose="020F0502020204030204" pitchFamily="34" charset="0"/>
            </a:endParaRPr>
          </a:p>
          <a:p>
            <a:pPr algn="just"/>
            <a:r>
              <a:rPr lang="pt-BR" sz="2800" dirty="0" smtClean="0">
                <a:latin typeface="Calibri" panose="020F0502020204030204" pitchFamily="34" charset="0"/>
              </a:rPr>
              <a:t>Podemos reconstruir a Natureza?</a:t>
            </a:r>
            <a:endParaRPr lang="pt-BR" sz="2800" dirty="0">
              <a:latin typeface="Calibri" panose="020F0502020204030204" pitchFamily="34" charset="0"/>
            </a:endParaRPr>
          </a:p>
          <a:p>
            <a:pPr marL="36576" indent="0">
              <a:buNone/>
            </a:pPr>
            <a:r>
              <a:rPr lang="pt-BR" sz="4600" dirty="0">
                <a:latin typeface="Calibri" panose="020F0502020204030204" pitchFamily="34" charset="0"/>
              </a:rPr>
              <a:t> </a:t>
            </a:r>
          </a:p>
          <a:p>
            <a:endParaRPr lang="pt-BR" dirty="0" smtClean="0"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user\Deskto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9002" y="1052736"/>
            <a:ext cx="324763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70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4599384"/>
          </a:xfrm>
        </p:spPr>
        <p:txBody>
          <a:bodyPr>
            <a:normAutofit fontScale="90000"/>
          </a:bodyPr>
          <a:lstStyle/>
          <a:p>
            <a:pPr marL="0" indent="0" defTabSz="3583044" fontAlgn="auto">
              <a:spcBef>
                <a:spcPts val="0"/>
              </a:spcBef>
              <a:spcAft>
                <a:spcPts val="550"/>
              </a:spcAft>
              <a:defRPr/>
            </a:pPr>
            <a:r>
              <a:rPr lang="pt-BR" sz="4900" dirty="0" smtClean="0">
                <a:latin typeface="Calibri" panose="020F0502020204030204" pitchFamily="34" charset="0"/>
              </a:rPr>
              <a:t>Na </a:t>
            </a:r>
            <a:r>
              <a:rPr lang="pt-BR" sz="4900" dirty="0">
                <a:latin typeface="Calibri" panose="020F0502020204030204" pitchFamily="34" charset="0"/>
              </a:rPr>
              <a:t>verdade não é o planeta que precisa ser salvo... </a:t>
            </a:r>
            <a:r>
              <a:rPr lang="pt-BR" sz="4900" dirty="0" smtClean="0">
                <a:latin typeface="Calibri" panose="020F0502020204030204" pitchFamily="34" charset="0"/>
              </a:rPr>
              <a:t/>
            </a:r>
            <a:br>
              <a:rPr lang="pt-BR" sz="4900" dirty="0" smtClean="0">
                <a:latin typeface="Calibri" panose="020F0502020204030204" pitchFamily="34" charset="0"/>
              </a:rPr>
            </a:br>
            <a:r>
              <a:rPr lang="pt-BR" sz="4900" dirty="0" smtClean="0">
                <a:latin typeface="Calibri" panose="020F0502020204030204" pitchFamily="34" charset="0"/>
              </a:rPr>
              <a:t>Nós </a:t>
            </a:r>
            <a:r>
              <a:rPr lang="pt-BR" sz="4900" dirty="0">
                <a:latin typeface="Calibri" panose="020F0502020204030204" pitchFamily="34" charset="0"/>
              </a:rPr>
              <a:t>é que precisamos ser salvos das ações que cultivamos.</a:t>
            </a:r>
            <a:r>
              <a:rPr lang="pt-BR" sz="4400" dirty="0">
                <a:latin typeface="Calibri" panose="020F0502020204030204" pitchFamily="34" charset="0"/>
              </a:rPr>
              <a:t/>
            </a:r>
            <a:br>
              <a:rPr lang="pt-BR" sz="4400" dirty="0">
                <a:latin typeface="Calibri" panose="020F0502020204030204" pitchFamily="34" charset="0"/>
              </a:rPr>
            </a:br>
            <a:r>
              <a:rPr lang="pt-BR" sz="5400" dirty="0">
                <a:latin typeface="Calibri" panose="020F0502020204030204" pitchFamily="34" charset="0"/>
              </a:rPr>
              <a:t/>
            </a:r>
            <a:br>
              <a:rPr lang="pt-BR" sz="5400" dirty="0">
                <a:latin typeface="Calibri" panose="020F0502020204030204" pitchFamily="34" charset="0"/>
              </a:rPr>
            </a:br>
            <a:endParaRPr lang="pt-BR" dirty="0"/>
          </a:p>
        </p:txBody>
      </p:sp>
      <p:pic>
        <p:nvPicPr>
          <p:cNvPr id="7172" name="Picture 4" descr="http://antimatrix.org/Convert/Books/Jacque_Fresco_Designing_the_Future/img/Jacque%20Fresco%20-%20Designing%20the%20Future-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55530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19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Prof. David </a:t>
            </a:r>
            <a:r>
              <a:rPr lang="pt-BR" sz="4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Zee</a:t>
            </a:r>
            <a: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b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Universidade do Estado do Rio de Janeiro</a:t>
            </a:r>
            <a:b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4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Cel</a:t>
            </a:r>
            <a: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(21) 99917 8147 </a:t>
            </a:r>
            <a:b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sz="4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email</a:t>
            </a:r>
            <a:r>
              <a:rPr lang="pt-BR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davidzee@terra.com.br</a:t>
            </a:r>
            <a:endParaRPr lang="pt-BR" sz="4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65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7560840" cy="5688632"/>
          </a:xfrm>
        </p:spPr>
        <p:txBody>
          <a:bodyPr>
            <a:normAutofit/>
          </a:bodyPr>
          <a:lstStyle/>
          <a:p>
            <a:pPr algn="just" defTabSz="3583044" fontAlgn="auto">
              <a:spcBef>
                <a:spcPts val="0"/>
              </a:spcBef>
              <a:spcAft>
                <a:spcPts val="550"/>
              </a:spcAft>
              <a:defRPr/>
            </a:pPr>
            <a:r>
              <a:rPr lang="pt-BR" sz="2800" dirty="0" smtClean="0">
                <a:latin typeface="Calibri" panose="020F0502020204030204" pitchFamily="34" charset="0"/>
              </a:rPr>
              <a:t>Conhecer para entender;</a:t>
            </a:r>
          </a:p>
          <a:p>
            <a:pPr algn="just" defTabSz="3583044" fontAlgn="auto">
              <a:spcBef>
                <a:spcPts val="0"/>
              </a:spcBef>
              <a:spcAft>
                <a:spcPts val="550"/>
              </a:spcAft>
              <a:defRPr/>
            </a:pPr>
            <a:endParaRPr lang="pt-BR" sz="1000" dirty="0" smtClean="0">
              <a:latin typeface="Calibri" panose="020F0502020204030204" pitchFamily="34" charset="0"/>
            </a:endParaRPr>
          </a:p>
          <a:p>
            <a:pPr algn="just" defTabSz="3583044" fontAlgn="auto">
              <a:spcBef>
                <a:spcPts val="0"/>
              </a:spcBef>
              <a:spcAft>
                <a:spcPts val="550"/>
              </a:spcAft>
              <a:defRPr/>
            </a:pPr>
            <a:r>
              <a:rPr lang="pt-BR" sz="2800" dirty="0" smtClean="0">
                <a:latin typeface="Calibri" panose="020F0502020204030204" pitchFamily="34" charset="0"/>
              </a:rPr>
              <a:t>Entender para agir.</a:t>
            </a:r>
            <a:endParaRPr lang="pt-BR" dirty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pt-BR" dirty="0" smtClean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og.infg.com.br/in/5122195-067-06c/FT1500A/550/2012-519544163-2012052060797.jpg_20120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6897"/>
            <a:ext cx="8867346" cy="38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71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5256584"/>
          </a:xfrm>
        </p:spPr>
        <p:txBody>
          <a:bodyPr>
            <a:normAutofit/>
          </a:bodyPr>
          <a:lstStyle/>
          <a:p>
            <a:pPr algn="just" defTabSz="3583044" fontAlgn="auto">
              <a:spcBef>
                <a:spcPts val="0"/>
              </a:spcBef>
              <a:spcAft>
                <a:spcPts val="550"/>
              </a:spcAft>
              <a:defRPr/>
            </a:pPr>
            <a:r>
              <a:rPr lang="pt-BR" sz="2800" dirty="0" smtClean="0">
                <a:latin typeface="Calibri" panose="020F0502020204030204" pitchFamily="34" charset="0"/>
              </a:rPr>
              <a:t>A população da Terra já é superior a 7 bilhões de pessoas</a:t>
            </a:r>
          </a:p>
          <a:p>
            <a:pPr algn="just" defTabSz="3583044" fontAlgn="auto">
              <a:spcBef>
                <a:spcPts val="0"/>
              </a:spcBef>
              <a:spcAft>
                <a:spcPts val="550"/>
              </a:spcAft>
              <a:defRPr/>
            </a:pPr>
            <a:endParaRPr lang="pt-BR" sz="2800" dirty="0" smtClean="0">
              <a:latin typeface="Calibri" panose="020F0502020204030204" pitchFamily="34" charset="0"/>
            </a:endParaRPr>
          </a:p>
          <a:p>
            <a:pPr marL="36576" indent="0">
              <a:buNone/>
            </a:pPr>
            <a:endParaRPr lang="pt-BR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1062515"/>
              </p:ext>
            </p:extLst>
          </p:nvPr>
        </p:nvGraphicFramePr>
        <p:xfrm>
          <a:off x="683568" y="2060848"/>
          <a:ext cx="78488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00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brasil247.com/get_img?ImageId=3684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2484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ursospcserrana.com/material/images/fundo_do_mar%20(5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573016"/>
            <a:ext cx="453650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420" y="2276872"/>
            <a:ext cx="458346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Manutenção da população humana requer espaço e recursos naturais</a:t>
            </a:r>
            <a:endParaRPr lang="pt-BR" sz="4600" dirty="0">
              <a:latin typeface="Calibri" panose="020F0502020204030204" pitchFamily="34" charset="0"/>
            </a:endParaRPr>
          </a:p>
          <a:p>
            <a:endParaRPr lang="pt-BR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41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3429000"/>
            <a:ext cx="7920880" cy="3405116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Desenvolver novas tecnologias;</a:t>
            </a:r>
          </a:p>
          <a:p>
            <a:r>
              <a:rPr lang="pt-BR" sz="2800" dirty="0" smtClean="0">
                <a:latin typeface="Calibri" panose="020F0502020204030204" pitchFamily="34" charset="0"/>
              </a:rPr>
              <a:t>Não cometer os mesmos erros cometidos em terra;</a:t>
            </a:r>
          </a:p>
          <a:p>
            <a:r>
              <a:rPr lang="pt-BR" sz="2800" dirty="0" smtClean="0">
                <a:latin typeface="Calibri" panose="020F0502020204030204" pitchFamily="34" charset="0"/>
              </a:rPr>
              <a:t>Reconhecer os limites e os potenciais dos mares;</a:t>
            </a:r>
          </a:p>
          <a:p>
            <a:r>
              <a:rPr lang="pt-BR" sz="2800" dirty="0" smtClean="0">
                <a:latin typeface="Calibri" panose="020F0502020204030204" pitchFamily="34" charset="0"/>
              </a:rPr>
              <a:t>Pesquisar e aprender com os oceanos.</a:t>
            </a:r>
            <a:endParaRPr lang="pt-BR" sz="3200" dirty="0">
              <a:latin typeface="Calibri" panose="020F050202020403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dirty="0" smtClean="0">
                <a:latin typeface="Calibri" panose="020F0502020204030204" pitchFamily="34" charset="0"/>
              </a:rPr>
              <a:t>Nos </a:t>
            </a:r>
            <a:r>
              <a:rPr lang="pt-BR" sz="4900" dirty="0">
                <a:latin typeface="Calibri" panose="020F0502020204030204" pitchFamily="34" charset="0"/>
              </a:rPr>
              <a:t>próximos 50 anos devemos aprender </a:t>
            </a:r>
            <a:r>
              <a:rPr lang="pt-BR" sz="4900" dirty="0" smtClean="0">
                <a:latin typeface="Calibri" panose="020F0502020204030204" pitchFamily="34" charset="0"/>
              </a:rPr>
              <a:t>a ter uma relação amigável com os </a:t>
            </a:r>
            <a:r>
              <a:rPr lang="pt-BR" sz="4900" dirty="0">
                <a:latin typeface="Calibri" panose="020F0502020204030204" pitchFamily="34" charset="0"/>
              </a:rPr>
              <a:t>mares</a:t>
            </a:r>
            <a:r>
              <a:rPr lang="pt-BR" sz="5400" dirty="0">
                <a:latin typeface="Calibri" panose="020F0502020204030204" pitchFamily="34" charset="0"/>
              </a:rPr>
              <a:t/>
            </a:r>
            <a:br>
              <a:rPr lang="pt-BR" sz="5400" dirty="0">
                <a:latin typeface="Calibri" panose="020F050202020403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37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7467600" cy="504056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Reconhecer as agressões e as reações dos oceanos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Passos para as mudanças</a:t>
            </a:r>
            <a:endParaRPr lang="pt-BR" sz="4400" dirty="0"/>
          </a:p>
        </p:txBody>
      </p:sp>
      <p:pic>
        <p:nvPicPr>
          <p:cNvPr id="1026" name="Picture 2" descr="surfe lix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81785"/>
            <a:ext cx="6163425" cy="38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2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4752528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Mudanças do perfil de ventos e chuvas;</a:t>
            </a:r>
          </a:p>
          <a:p>
            <a:r>
              <a:rPr lang="pt-BR" sz="2800" dirty="0" smtClean="0">
                <a:latin typeface="Calibri" panose="020F0502020204030204" pitchFamily="34" charset="0"/>
              </a:rPr>
              <a:t>Ressacas, ciclones e furacões;</a:t>
            </a:r>
          </a:p>
          <a:p>
            <a:r>
              <a:rPr lang="pt-BR" sz="2800" dirty="0" smtClean="0">
                <a:latin typeface="Calibri" panose="020F0502020204030204" pitchFamily="34" charset="0"/>
              </a:rPr>
              <a:t>Alteração da morfologia costeira.</a:t>
            </a:r>
          </a:p>
          <a:p>
            <a:endParaRPr lang="pt-BR" sz="2800" dirty="0">
              <a:latin typeface="Calibri" panose="020F050202020403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/>
              <a:t>Aquecimento do planeta</a:t>
            </a:r>
            <a:endParaRPr lang="pt-BR" sz="4400" dirty="0"/>
          </a:p>
        </p:txBody>
      </p:sp>
      <p:pic>
        <p:nvPicPr>
          <p:cNvPr id="6148" name="Picture 4" descr="https://upload.wikimedia.org/wikipedia/commons/8/8b/Hurricane_Fran_sept_1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248472" cy="30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2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7467600" cy="4968552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Dilatação térmica -&gt; aumento do volume;</a:t>
            </a:r>
          </a:p>
          <a:p>
            <a:r>
              <a:rPr lang="pt-BR" sz="2800" dirty="0" smtClean="0">
                <a:latin typeface="Calibri" panose="020F0502020204030204" pitchFamily="34" charset="0"/>
              </a:rPr>
              <a:t>Derretimento das geleiras e cumes nevados;</a:t>
            </a:r>
          </a:p>
          <a:p>
            <a:r>
              <a:rPr lang="pt-BR" sz="2800" dirty="0" smtClean="0">
                <a:latin typeface="Calibri" panose="020F0502020204030204" pitchFamily="34" charset="0"/>
              </a:rPr>
              <a:t>Elevação do nível do mar.</a:t>
            </a:r>
            <a:endParaRPr lang="pt-BR" sz="2800" dirty="0">
              <a:latin typeface="Calibri" panose="020F050202020403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dirty="0" smtClean="0"/>
              <a:t>Aumento da temperatura dos oceanos</a:t>
            </a:r>
            <a:endParaRPr lang="pt-BR" sz="4400" dirty="0"/>
          </a:p>
        </p:txBody>
      </p:sp>
      <p:pic>
        <p:nvPicPr>
          <p:cNvPr id="8194" name="Picture 2" descr="http://www.blogsoestado.com/uniblog/files/2013/09/Gr%C3%A1fico-Onu-n%C3%ADvel-do-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8640960" cy="368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6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1610</TotalTime>
  <Words>494</Words>
  <Application>Microsoft Office PowerPoint</Application>
  <PresentationFormat>Présentation à l'écran (4:3)</PresentationFormat>
  <Paragraphs>75</Paragraphs>
  <Slides>21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Fluxo</vt:lpstr>
      <vt:lpstr>OCEANOS  A Nova fronteira humana</vt:lpstr>
      <vt:lpstr>Diapositive 2</vt:lpstr>
      <vt:lpstr>Diapositive 3</vt:lpstr>
      <vt:lpstr>Diapositive 4</vt:lpstr>
      <vt:lpstr>Diapositive 5</vt:lpstr>
      <vt:lpstr>Nos próximos 50 anos devemos aprender a ter uma relação amigável com os mares </vt:lpstr>
      <vt:lpstr>Passos para as mudanças</vt:lpstr>
      <vt:lpstr>Aquecimento do planeta</vt:lpstr>
      <vt:lpstr>Aumento da temperatura dos oceanos</vt:lpstr>
      <vt:lpstr>Redução da biodiversidade marinha</vt:lpstr>
      <vt:lpstr>Acidificação dos oceanos</vt:lpstr>
      <vt:lpstr>Lançamento de resíduos</vt:lpstr>
      <vt:lpstr>Lançamento de resíduos</vt:lpstr>
      <vt:lpstr>Lançamento de resíduos</vt:lpstr>
      <vt:lpstr>Estudo de caso: Plástico nos oceanos</vt:lpstr>
      <vt:lpstr>Estudo de caso: Plástico nos oceanos</vt:lpstr>
      <vt:lpstr>Estudo de caso: Plástico nos oceanos</vt:lpstr>
      <vt:lpstr>Estudo de caso: Plástico nos oceanos</vt:lpstr>
      <vt:lpstr>Estudo de caso: Plástico nos oceanos</vt:lpstr>
      <vt:lpstr>Na verdade não é o planeta que precisa ser salvo...  Nós é que precisamos ser salvos das ações que cultivamos.  </vt:lpstr>
      <vt:lpstr>Prof. David Zee   Universidade do Estado do Rio de Janeiro  Cel: (21) 99917 8147   email: davidzee@terra.com.br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Evolução dos acidentes decorrentes da exploração marinha de petróleo no brasil</dc:title>
  <dc:creator>Flávio Augusto Ferreira Silva</dc:creator>
  <cp:lastModifiedBy>van Arkel</cp:lastModifiedBy>
  <cp:revision>119</cp:revision>
  <dcterms:created xsi:type="dcterms:W3CDTF">2015-12-21T10:44:01Z</dcterms:created>
  <dcterms:modified xsi:type="dcterms:W3CDTF">2015-12-21T10:44:50Z</dcterms:modified>
</cp:coreProperties>
</file>